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5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>
        <p:scale>
          <a:sx n="120" d="100"/>
          <a:sy n="120" d="100"/>
        </p:scale>
        <p:origin x="174" y="-5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onard, Mario" userId="f5d89442-583c-4885-81b8-e9cd476ac71b" providerId="ADAL" clId="{598F2DDE-C6F9-461E-BA76-EAB5B006868D}"/>
    <pc:docChg chg="modSld">
      <pc:chgData name="Leonard, Mario" userId="f5d89442-583c-4885-81b8-e9cd476ac71b" providerId="ADAL" clId="{598F2DDE-C6F9-461E-BA76-EAB5B006868D}" dt="2025-10-16T19:19:14.032" v="126" actId="1076"/>
      <pc:docMkLst>
        <pc:docMk/>
      </pc:docMkLst>
      <pc:sldChg chg="modSp mod">
        <pc:chgData name="Leonard, Mario" userId="f5d89442-583c-4885-81b8-e9cd476ac71b" providerId="ADAL" clId="{598F2DDE-C6F9-461E-BA76-EAB5B006868D}" dt="2025-10-16T19:19:14.032" v="126" actId="1076"/>
        <pc:sldMkLst>
          <pc:docMk/>
          <pc:sldMk cId="511111863" sldId="261"/>
        </pc:sldMkLst>
        <pc:spChg chg="mod">
          <ac:chgData name="Leonard, Mario" userId="f5d89442-583c-4885-81b8-e9cd476ac71b" providerId="ADAL" clId="{598F2DDE-C6F9-461E-BA76-EAB5B006868D}" dt="2025-10-16T19:19:14.032" v="126" actId="1076"/>
          <ac:spMkLst>
            <pc:docMk/>
            <pc:sldMk cId="511111863" sldId="261"/>
            <ac:spMk id="5" creationId="{5008651E-E466-592E-A6AC-71443788A16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VI"/>
          </a:p>
        </p:txBody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VI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30318-A63B-4DC4-9D48-2A2B2D043C93}" type="datetimeFigureOut">
              <a:rPr lang="en-VI" smtClean="0"/>
              <a:t>10/16/2025</a:t>
            </a:fld>
            <a:endParaRPr lang="en-V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85E47-6EA4-4DA9-AA33-A1D19AE99D7E}" type="slidenum">
              <a:rPr lang="en-VI" smtClean="0"/>
              <a:t>‹#›</a:t>
            </a:fld>
            <a:endParaRPr lang="en-VI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62964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30318-A63B-4DC4-9D48-2A2B2D043C93}" type="datetimeFigureOut">
              <a:rPr lang="en-VI" smtClean="0"/>
              <a:t>10/16/2025</a:t>
            </a:fld>
            <a:endParaRPr lang="en-V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85E47-6EA4-4DA9-AA33-A1D19AE99D7E}" type="slidenum">
              <a:rPr lang="en-VI" smtClean="0"/>
              <a:t>‹#›</a:t>
            </a:fld>
            <a:endParaRPr lang="en-VI"/>
          </a:p>
        </p:txBody>
      </p:sp>
    </p:spTree>
    <p:extLst>
      <p:ext uri="{BB962C8B-B14F-4D97-AF65-F5344CB8AC3E}">
        <p14:creationId xmlns:p14="http://schemas.microsoft.com/office/powerpoint/2010/main" val="2055101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30318-A63B-4DC4-9D48-2A2B2D043C93}" type="datetimeFigureOut">
              <a:rPr lang="en-VI" smtClean="0"/>
              <a:t>10/16/2025</a:t>
            </a:fld>
            <a:endParaRPr lang="en-V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85E47-6EA4-4DA9-AA33-A1D19AE99D7E}" type="slidenum">
              <a:rPr lang="en-VI" smtClean="0"/>
              <a:t>‹#›</a:t>
            </a:fld>
            <a:endParaRPr lang="en-VI"/>
          </a:p>
        </p:txBody>
      </p:sp>
    </p:spTree>
    <p:extLst>
      <p:ext uri="{BB962C8B-B14F-4D97-AF65-F5344CB8AC3E}">
        <p14:creationId xmlns:p14="http://schemas.microsoft.com/office/powerpoint/2010/main" val="16480403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30318-A63B-4DC4-9D48-2A2B2D043C93}" type="datetimeFigureOut">
              <a:rPr lang="en-VI" smtClean="0"/>
              <a:t>10/16/2025</a:t>
            </a:fld>
            <a:endParaRPr lang="en-V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85E47-6EA4-4DA9-AA33-A1D19AE99D7E}" type="slidenum">
              <a:rPr lang="en-VI" smtClean="0"/>
              <a:t>‹#›</a:t>
            </a:fld>
            <a:endParaRPr lang="en-VI"/>
          </a:p>
        </p:txBody>
      </p:sp>
    </p:spTree>
    <p:extLst>
      <p:ext uri="{BB962C8B-B14F-4D97-AF65-F5344CB8AC3E}">
        <p14:creationId xmlns:p14="http://schemas.microsoft.com/office/powerpoint/2010/main" val="1471769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30318-A63B-4DC4-9D48-2A2B2D043C93}" type="datetimeFigureOut">
              <a:rPr lang="en-VI" smtClean="0"/>
              <a:t>10/16/2025</a:t>
            </a:fld>
            <a:endParaRPr lang="en-V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85E47-6EA4-4DA9-AA33-A1D19AE99D7E}" type="slidenum">
              <a:rPr lang="en-VI" smtClean="0"/>
              <a:t>‹#›</a:t>
            </a:fld>
            <a:endParaRPr lang="en-VI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80578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30318-A63B-4DC4-9D48-2A2B2D043C93}" type="datetimeFigureOut">
              <a:rPr lang="en-VI" smtClean="0"/>
              <a:t>10/16/2025</a:t>
            </a:fld>
            <a:endParaRPr lang="en-V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85E47-6EA4-4DA9-AA33-A1D19AE99D7E}" type="slidenum">
              <a:rPr lang="en-VI" smtClean="0"/>
              <a:t>‹#›</a:t>
            </a:fld>
            <a:endParaRPr lang="en-VI"/>
          </a:p>
        </p:txBody>
      </p:sp>
    </p:spTree>
    <p:extLst>
      <p:ext uri="{BB962C8B-B14F-4D97-AF65-F5344CB8AC3E}">
        <p14:creationId xmlns:p14="http://schemas.microsoft.com/office/powerpoint/2010/main" val="562027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30318-A63B-4DC4-9D48-2A2B2D043C93}" type="datetimeFigureOut">
              <a:rPr lang="en-VI" smtClean="0"/>
              <a:t>10/16/2025</a:t>
            </a:fld>
            <a:endParaRPr lang="en-V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85E47-6EA4-4DA9-AA33-A1D19AE99D7E}" type="slidenum">
              <a:rPr lang="en-VI" smtClean="0"/>
              <a:t>‹#›</a:t>
            </a:fld>
            <a:endParaRPr lang="en-VI"/>
          </a:p>
        </p:txBody>
      </p:sp>
    </p:spTree>
    <p:extLst>
      <p:ext uri="{BB962C8B-B14F-4D97-AF65-F5344CB8AC3E}">
        <p14:creationId xmlns:p14="http://schemas.microsoft.com/office/powerpoint/2010/main" val="28467017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30318-A63B-4DC4-9D48-2A2B2D043C93}" type="datetimeFigureOut">
              <a:rPr lang="en-VI" smtClean="0"/>
              <a:t>10/16/2025</a:t>
            </a:fld>
            <a:endParaRPr lang="en-V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85E47-6EA4-4DA9-AA33-A1D19AE99D7E}" type="slidenum">
              <a:rPr lang="en-VI" smtClean="0"/>
              <a:t>‹#›</a:t>
            </a:fld>
            <a:endParaRPr lang="en-VI"/>
          </a:p>
        </p:txBody>
      </p:sp>
    </p:spTree>
    <p:extLst>
      <p:ext uri="{BB962C8B-B14F-4D97-AF65-F5344CB8AC3E}">
        <p14:creationId xmlns:p14="http://schemas.microsoft.com/office/powerpoint/2010/main" val="19969353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30318-A63B-4DC4-9D48-2A2B2D043C93}" type="datetimeFigureOut">
              <a:rPr lang="en-VI" smtClean="0"/>
              <a:t>10/16/2025</a:t>
            </a:fld>
            <a:endParaRPr lang="en-V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V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85E47-6EA4-4DA9-AA33-A1D19AE99D7E}" type="slidenum">
              <a:rPr lang="en-VI" smtClean="0"/>
              <a:t>‹#›</a:t>
            </a:fld>
            <a:endParaRPr lang="en-VI"/>
          </a:p>
        </p:txBody>
      </p:sp>
    </p:spTree>
    <p:extLst>
      <p:ext uri="{BB962C8B-B14F-4D97-AF65-F5344CB8AC3E}">
        <p14:creationId xmlns:p14="http://schemas.microsoft.com/office/powerpoint/2010/main" val="1356111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7F230318-A63B-4DC4-9D48-2A2B2D043C93}" type="datetimeFigureOut">
              <a:rPr lang="en-VI" smtClean="0"/>
              <a:t>10/16/2025</a:t>
            </a:fld>
            <a:endParaRPr lang="en-V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V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0B85E47-6EA4-4DA9-AA33-A1D19AE99D7E}" type="slidenum">
              <a:rPr lang="en-VI" smtClean="0"/>
              <a:t>‹#›</a:t>
            </a:fld>
            <a:endParaRPr lang="en-VI"/>
          </a:p>
        </p:txBody>
      </p:sp>
    </p:spTree>
    <p:extLst>
      <p:ext uri="{BB962C8B-B14F-4D97-AF65-F5344CB8AC3E}">
        <p14:creationId xmlns:p14="http://schemas.microsoft.com/office/powerpoint/2010/main" val="17331589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230318-A63B-4DC4-9D48-2A2B2D043C93}" type="datetimeFigureOut">
              <a:rPr lang="en-VI" smtClean="0"/>
              <a:t>10/16/2025</a:t>
            </a:fld>
            <a:endParaRPr lang="en-V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V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B85E47-6EA4-4DA9-AA33-A1D19AE99D7E}" type="slidenum">
              <a:rPr lang="en-VI" smtClean="0"/>
              <a:t>‹#›</a:t>
            </a:fld>
            <a:endParaRPr lang="en-VI"/>
          </a:p>
        </p:txBody>
      </p:sp>
    </p:spTree>
    <p:extLst>
      <p:ext uri="{BB962C8B-B14F-4D97-AF65-F5344CB8AC3E}">
        <p14:creationId xmlns:p14="http://schemas.microsoft.com/office/powerpoint/2010/main" val="23123852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VI"/>
          </a:p>
        </p:txBody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VI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7F230318-A63B-4DC4-9D48-2A2B2D043C93}" type="datetimeFigureOut">
              <a:rPr lang="en-VI" smtClean="0"/>
              <a:t>10/16/2025</a:t>
            </a:fld>
            <a:endParaRPr lang="en-V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V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00B85E47-6EA4-4DA9-AA33-A1D19AE99D7E}" type="slidenum">
              <a:rPr lang="en-VI" smtClean="0"/>
              <a:t>‹#›</a:t>
            </a:fld>
            <a:endParaRPr lang="en-VI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18713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6" r:id="rId1"/>
    <p:sldLayoutId id="2147483757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2BB1D4-22FF-8BF1-55A0-6B1E0E107AC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408432"/>
            <a:ext cx="12192000" cy="777092"/>
          </a:xfrm>
        </p:spPr>
        <p:txBody>
          <a:bodyPr>
            <a:noAutofit/>
          </a:bodyPr>
          <a:lstStyle/>
          <a:p>
            <a:pPr algn="ctr"/>
            <a:r>
              <a:rPr lang="en-US" sz="6000" b="1" dirty="0"/>
              <a:t>NON-FEDERAL MATCH</a:t>
            </a:r>
            <a:endParaRPr lang="en-VI" sz="6000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8804F2-404E-915C-C90B-C88298B2F8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1176380"/>
            <a:ext cx="12192000" cy="1548532"/>
          </a:xfrm>
        </p:spPr>
        <p:txBody>
          <a:bodyPr>
            <a:normAutofit/>
          </a:bodyPr>
          <a:lstStyle/>
          <a:p>
            <a:pPr algn="ctr"/>
            <a:r>
              <a:rPr lang="en-US" sz="1600" b="1" dirty="0"/>
              <a:t>APPLICATION AND PAYMENT PROCESS</a:t>
            </a:r>
          </a:p>
          <a:p>
            <a:pPr algn="ctr">
              <a:spcBef>
                <a:spcPts val="0"/>
              </a:spcBef>
            </a:pPr>
            <a:r>
              <a:rPr lang="en-US" sz="1600" b="1" dirty="0"/>
              <a:t>Mario E. Leonard </a:t>
            </a:r>
          </a:p>
          <a:p>
            <a:pPr algn="ctr">
              <a:spcBef>
                <a:spcPts val="0"/>
              </a:spcBef>
            </a:pPr>
            <a:r>
              <a:rPr lang="en-US" sz="1600" b="1" dirty="0"/>
              <a:t>Infrastructure/Non-Federal Manager Senior Manager</a:t>
            </a:r>
          </a:p>
          <a:p>
            <a:pPr algn="ctr"/>
            <a:endParaRPr lang="en-US" sz="1800" b="1" dirty="0"/>
          </a:p>
          <a:p>
            <a:pPr algn="ctr"/>
            <a:endParaRPr lang="en-US" sz="1800" b="1" dirty="0"/>
          </a:p>
          <a:p>
            <a:pPr algn="ctr"/>
            <a:endParaRPr lang="en-VI" sz="1800" b="1" dirty="0"/>
          </a:p>
        </p:txBody>
      </p:sp>
      <p:pic>
        <p:nvPicPr>
          <p:cNvPr id="6" name="Picture 5" descr="A logo of a disaster recovery company&#10;&#10;AI-generated content may be incorrect.">
            <a:extLst>
              <a:ext uri="{FF2B5EF4-FFF2-40B4-BE49-F238E27FC236}">
                <a16:creationId xmlns:a16="http://schemas.microsoft.com/office/drawing/2014/main" id="{27B63214-93D0-892D-C7B0-AE8794E244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0304" y="2258858"/>
            <a:ext cx="2011391" cy="2011391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98FA8F8-F06A-1EBA-88C0-4C0E8F7FBE30}"/>
              </a:ext>
            </a:extLst>
          </p:cNvPr>
          <p:cNvSpPr txBox="1"/>
          <p:nvPr/>
        </p:nvSpPr>
        <p:spPr>
          <a:xfrm>
            <a:off x="1106424" y="4339681"/>
            <a:ext cx="2578608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St. Thomas District</a:t>
            </a:r>
          </a:p>
          <a:p>
            <a:endParaRPr lang="en-US" sz="1400" dirty="0"/>
          </a:p>
          <a:p>
            <a:r>
              <a:rPr lang="en-US" sz="1400" dirty="0"/>
              <a:t>Merle Fenton </a:t>
            </a:r>
          </a:p>
          <a:p>
            <a:r>
              <a:rPr lang="en-US" sz="1400" dirty="0"/>
              <a:t>Non-Federal Match DR Specialist</a:t>
            </a:r>
          </a:p>
          <a:p>
            <a:r>
              <a:rPr lang="en-US" sz="1400" dirty="0"/>
              <a:t>mfenton@usvipfa.com</a:t>
            </a:r>
          </a:p>
          <a:p>
            <a:endParaRPr lang="en-US" sz="1400" dirty="0"/>
          </a:p>
          <a:p>
            <a:r>
              <a:rPr lang="en-US" sz="1400" dirty="0"/>
              <a:t>Julio Rhymer Jr. </a:t>
            </a:r>
          </a:p>
          <a:p>
            <a:r>
              <a:rPr lang="en-US" sz="1400" dirty="0"/>
              <a:t>Non-Federal Match DR Specialist</a:t>
            </a:r>
          </a:p>
          <a:p>
            <a:r>
              <a:rPr lang="en-US" sz="1400" dirty="0"/>
              <a:t>jrhymerjr@usvipfa.com</a:t>
            </a:r>
          </a:p>
          <a:p>
            <a:endParaRPr lang="en-US" sz="1400" dirty="0"/>
          </a:p>
          <a:p>
            <a:endParaRPr lang="en-VI" sz="14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DC847D4-5F92-9C32-CC88-1B7F9868DA22}"/>
              </a:ext>
            </a:extLst>
          </p:cNvPr>
          <p:cNvSpPr txBox="1"/>
          <p:nvPr/>
        </p:nvSpPr>
        <p:spPr>
          <a:xfrm>
            <a:off x="4052315" y="6464284"/>
            <a:ext cx="408736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solidFill>
                  <a:schemeClr val="bg1"/>
                </a:solidFill>
              </a:rPr>
              <a:t>Date: February 19, 2025</a:t>
            </a:r>
            <a:endParaRPr lang="en-VI" sz="1400" dirty="0">
              <a:solidFill>
                <a:schemeClr val="bg1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796B302-754B-5AA4-9539-6241F2E0A294}"/>
              </a:ext>
            </a:extLst>
          </p:cNvPr>
          <p:cNvSpPr txBox="1"/>
          <p:nvPr/>
        </p:nvSpPr>
        <p:spPr>
          <a:xfrm>
            <a:off x="8430768" y="4391150"/>
            <a:ext cx="273710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00" b="1" dirty="0"/>
              <a:t>St. Croix District</a:t>
            </a:r>
          </a:p>
          <a:p>
            <a:pPr algn="r"/>
            <a:endParaRPr lang="en-US" sz="1400" dirty="0"/>
          </a:p>
          <a:p>
            <a:pPr algn="r"/>
            <a:r>
              <a:rPr lang="en-US" sz="1400" dirty="0"/>
              <a:t>Anushica Raymo</a:t>
            </a:r>
          </a:p>
          <a:p>
            <a:pPr algn="r"/>
            <a:r>
              <a:rPr lang="en-US" sz="1400" dirty="0"/>
              <a:t>Non-Federal Match DR Specialist</a:t>
            </a:r>
          </a:p>
          <a:p>
            <a:pPr algn="r"/>
            <a:r>
              <a:rPr lang="en-US" sz="1400" dirty="0"/>
              <a:t>araymo@usvipfa.com</a:t>
            </a:r>
          </a:p>
          <a:p>
            <a:endParaRPr lang="en-VI" dirty="0"/>
          </a:p>
        </p:txBody>
      </p:sp>
    </p:spTree>
    <p:extLst>
      <p:ext uri="{BB962C8B-B14F-4D97-AF65-F5344CB8AC3E}">
        <p14:creationId xmlns:p14="http://schemas.microsoft.com/office/powerpoint/2010/main" val="42510657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51935358-133C-9A7D-6CD1-F111C16E71CB}"/>
              </a:ext>
            </a:extLst>
          </p:cNvPr>
          <p:cNvSpPr txBox="1"/>
          <p:nvPr/>
        </p:nvSpPr>
        <p:spPr>
          <a:xfrm>
            <a:off x="621792" y="292608"/>
            <a:ext cx="10963656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/>
              <a:t>Overview</a:t>
            </a:r>
          </a:p>
          <a:p>
            <a:pPr algn="just"/>
            <a:r>
              <a:rPr lang="en-US" sz="1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Office of Disaster (ODR) Local Match Program is funded by the Department of Housing and Urban Development (HUD) Community Development Block Grant—Disaster Recovery (CDBG-DR) program. The program provides funds to the GVI to fund the local match cost share (currently 5% and 2%) for the Federal Emergency Management Agency (FEMA) Public Assistance (PA) program.</a:t>
            </a:r>
            <a:endParaRPr lang="en-VI" sz="14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US" b="1" dirty="0">
              <a:solidFill>
                <a:schemeClr val="bg1"/>
              </a:solidFill>
            </a:endParaRPr>
          </a:p>
          <a:p>
            <a:endParaRPr lang="en-US" dirty="0"/>
          </a:p>
          <a:p>
            <a:endParaRPr lang="en-VI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D660FF5-6B1F-9902-38E8-B27932E73856}"/>
              </a:ext>
            </a:extLst>
          </p:cNvPr>
          <p:cNvSpPr txBox="1"/>
          <p:nvPr/>
        </p:nvSpPr>
        <p:spPr>
          <a:xfrm>
            <a:off x="731520" y="1499616"/>
            <a:ext cx="4050792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Eligible Applicants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</a:t>
            </a:r>
            <a:r>
              <a:rPr lang="en-US" sz="1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overnment agencies and nonprofits with projects that were obligated by FEMA, </a:t>
            </a:r>
          </a:p>
          <a:p>
            <a:endParaRPr lang="en-US" sz="14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Must meet HUD’s CDBG-DR eligibility criteria</a:t>
            </a:r>
            <a:r>
              <a:rPr lang="en-US" sz="14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  <a:endParaRPr lang="en-VI" sz="14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6D68547-54F7-CDC0-98F7-B6E95A0424C8}"/>
              </a:ext>
            </a:extLst>
          </p:cNvPr>
          <p:cNvSpPr txBox="1"/>
          <p:nvPr/>
        </p:nvSpPr>
        <p:spPr>
          <a:xfrm>
            <a:off x="731520" y="2962656"/>
            <a:ext cx="5477256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Local Match Application/Projects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Large projects ($123,100 or more) submit applications to ODR to determine their eligibility.</a:t>
            </a:r>
          </a:p>
          <a:p>
            <a:endParaRPr lang="en-US" sz="14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Applicants with small projects (less than $123,100) are directed to other local funding sources. </a:t>
            </a:r>
          </a:p>
          <a:p>
            <a:endParaRPr lang="en-US" sz="14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Applicants must acknowledge and submit a HUD Rider, FEMA Project Worksheet (PW), and FEMA Environmental Record (EHP Rec).</a:t>
            </a:r>
          </a:p>
          <a:p>
            <a:endParaRPr lang="en-VI" sz="14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HUD accepts FEMA’s EHP review, but the project must be reviewed and be issued an Authority to Use Grant </a:t>
            </a:r>
            <a:r>
              <a:rPr lang="en-US" sz="1400" dirty="0">
                <a:solidFill>
                  <a:schemeClr val="bg1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Funds (AUGF)</a:t>
            </a:r>
            <a:endParaRPr lang="en-VI" sz="1400" dirty="0">
              <a:solidFill>
                <a:schemeClr val="bg1"/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VI" sz="14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4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VI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2F68CD6-4327-5949-BAC5-4CA5C3E6A620}"/>
              </a:ext>
            </a:extLst>
          </p:cNvPr>
          <p:cNvSpPr txBox="1"/>
          <p:nvPr/>
        </p:nvSpPr>
        <p:spPr>
          <a:xfrm>
            <a:off x="6208776" y="1499616"/>
            <a:ext cx="5361432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Supporting Documentation </a:t>
            </a:r>
            <a:r>
              <a:rPr lang="en-US" b="1" i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(Detail attached)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Current Procurement policy</a:t>
            </a:r>
          </a:p>
          <a:p>
            <a:endParaRPr lang="en-US" sz="14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Project Procurement documents (RFP, Evaluation, Contracts, etc.)</a:t>
            </a:r>
          </a:p>
          <a:p>
            <a:endParaRPr lang="en-US" sz="14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Comply with HUD’s Section 3 requirement (projects $200,000 or more</a:t>
            </a:r>
          </a:p>
          <a:p>
            <a:endParaRPr lang="en-VI" sz="14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Comply with Department of Labor Davis Bacon requirements (projects greater than $2,000).</a:t>
            </a:r>
            <a:endParaRPr lang="en-VI" sz="14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VI" sz="14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VI" sz="14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VI" b="1" i="1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VI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5258426-BBC5-7164-AE84-0A841E665712}"/>
              </a:ext>
            </a:extLst>
          </p:cNvPr>
          <p:cNvSpPr txBox="1"/>
          <p:nvPr/>
        </p:nvSpPr>
        <p:spPr>
          <a:xfrm>
            <a:off x="6345936" y="4314866"/>
            <a:ext cx="5477256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Each CDBG-DR activity must: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Address a disaster-related impact (direct or indirect) in a Presidentially declared County for the covered disaster </a:t>
            </a:r>
          </a:p>
          <a:p>
            <a:endParaRPr lang="en-US" sz="1400" b="1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Disaster-related activities are those that can demonstrate a logical connection between the impacts of the covered disaster and the activity’s contribution to community recovery.</a:t>
            </a:r>
            <a:endParaRPr lang="en-VI" sz="14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VI" sz="14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54564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1B91DDA-1CDA-F17C-A84D-3A3679766633}"/>
              </a:ext>
            </a:extLst>
          </p:cNvPr>
          <p:cNvSpPr txBox="1"/>
          <p:nvPr/>
        </p:nvSpPr>
        <p:spPr>
          <a:xfrm>
            <a:off x="551688" y="228600"/>
            <a:ext cx="5327904" cy="42165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Be a CDBG Eligible </a:t>
            </a:r>
            <a:r>
              <a:rPr lang="en-US" b="1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</a:t>
            </a:r>
            <a:r>
              <a:rPr lang="en-US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ctivity </a:t>
            </a:r>
            <a:endParaRPr lang="en-VI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Eligible Restoration of Infrastructure Description Examples Activities that rebuild or replace – 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endParaRPr lang="en-VI" sz="14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Road and Bridge Repair impacted infrastructure. 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endParaRPr lang="en-VI" sz="14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Water &amp; Wastewater Facilities </a:t>
            </a:r>
            <a:endParaRPr lang="en-VI" sz="14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US" b="1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Meet a CDBG </a:t>
            </a:r>
            <a:r>
              <a:rPr lang="en-US" b="1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N</a:t>
            </a:r>
            <a:r>
              <a:rPr lang="en-US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ational Objective</a:t>
            </a:r>
            <a:endParaRPr lang="en-VI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Demonstrating Tie to the Disaster 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endParaRPr lang="en-VI" sz="14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The entity responsible for the recovery activity must document how its: –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endParaRPr lang="en-VI" sz="14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Addressing a disaster-related impact – 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endParaRPr lang="en-VI" sz="14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Restoring housing, infrastructure, or the economy</a:t>
            </a:r>
            <a:endParaRPr lang="en-VI" sz="14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VI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17157C2-A835-BB5C-A5A5-ABF89A35F0F5}"/>
              </a:ext>
            </a:extLst>
          </p:cNvPr>
          <p:cNvSpPr txBox="1"/>
          <p:nvPr/>
        </p:nvSpPr>
        <p:spPr>
          <a:xfrm>
            <a:off x="6257546" y="310896"/>
            <a:ext cx="5327904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Ineligible CDBG-DR Activities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Activity does not respond to an identified disaster-related impact </a:t>
            </a:r>
          </a:p>
          <a:p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Restriction(s) in the appropriation laws</a:t>
            </a:r>
          </a:p>
          <a:p>
            <a:r>
              <a:rPr lang="en-US" sz="1400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Activity is ineligible per the CDBG regulations (and a waiver has not been granted) </a:t>
            </a:r>
          </a:p>
          <a:p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Activity fails to meet a CDBG national objective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3A8B5A7-9626-C2AA-80EF-E4EF58A6F4AD}"/>
              </a:ext>
            </a:extLst>
          </p:cNvPr>
          <p:cNvSpPr txBox="1"/>
          <p:nvPr/>
        </p:nvSpPr>
        <p:spPr>
          <a:xfrm>
            <a:off x="6257546" y="2624328"/>
            <a:ext cx="5327904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Equipment</a:t>
            </a:r>
            <a:r>
              <a:rPr lang="en-US" sz="2400" b="1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endParaRPr lang="en-VI" sz="24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Purchasing equipment is typically an ineligible activity </a:t>
            </a:r>
            <a:endParaRPr lang="en-VI" sz="14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r>
              <a:rPr lang="en-US" sz="1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When may the purchase of equipment be CDBG eligible?</a:t>
            </a:r>
          </a:p>
          <a:p>
            <a:pPr marL="0" marR="0">
              <a:spcBef>
                <a:spcPts val="0"/>
              </a:spcBef>
              <a:spcAft>
                <a:spcPts val="0"/>
              </a:spcAft>
            </a:pPr>
            <a:endParaRPr lang="en-VI" sz="14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Fire protection equipment if considered to be an integral part of a public facility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endParaRPr lang="en-VI" sz="14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Equipment that constitutes all or part of a public service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endParaRPr lang="en-VI" sz="14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Equipment that is attached to a structure, and becomes an integral fixture</a:t>
            </a:r>
          </a:p>
          <a:p>
            <a:pPr marR="0" lvl="0">
              <a:spcBef>
                <a:spcPts val="0"/>
              </a:spcBef>
              <a:spcAft>
                <a:spcPts val="0"/>
              </a:spcAft>
            </a:pPr>
            <a:endParaRPr lang="en-VI" sz="14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Equipment that is utilized in a solid waste facility</a:t>
            </a:r>
            <a:endParaRPr lang="en-VI" sz="14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VI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425487E-6CB3-158A-ABAE-E7CECB2112DF}"/>
              </a:ext>
            </a:extLst>
          </p:cNvPr>
          <p:cNvSpPr txBox="1"/>
          <p:nvPr/>
        </p:nvSpPr>
        <p:spPr>
          <a:xfrm>
            <a:off x="551688" y="4379976"/>
            <a:ext cx="5327904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Waivers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The Secretary may provide waivers or specify alternative requirements if such waiver is not inconsistent with the overall purpose of Title I of the Housing and Community Development Act of 1974. </a:t>
            </a:r>
          </a:p>
          <a:p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The Secretary may not waive requirements related to fair housing, nondiscrimination, labor standards, and the environment.</a:t>
            </a:r>
          </a:p>
        </p:txBody>
      </p:sp>
    </p:spTree>
    <p:extLst>
      <p:ext uri="{BB962C8B-B14F-4D97-AF65-F5344CB8AC3E}">
        <p14:creationId xmlns:p14="http://schemas.microsoft.com/office/powerpoint/2010/main" val="42532557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772FE81-8822-9ED5-B02E-23924226F4DC}"/>
              </a:ext>
            </a:extLst>
          </p:cNvPr>
          <p:cNvSpPr txBox="1"/>
          <p:nvPr/>
        </p:nvSpPr>
        <p:spPr>
          <a:xfrm>
            <a:off x="539496" y="292608"/>
            <a:ext cx="1101852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u="sng" dirty="0"/>
              <a:t>Payment Process </a:t>
            </a:r>
          </a:p>
          <a:p>
            <a:pPr algn="ctr"/>
            <a:r>
              <a:rPr lang="en-US" b="1" i="1" dirty="0"/>
              <a:t>Vendor Setup/change request form (only with initial payment for each vendor or agency)</a:t>
            </a:r>
            <a:endParaRPr lang="en-VI" b="1" i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EF16944-3C92-2A95-3D88-203CBCEA2C30}"/>
              </a:ext>
            </a:extLst>
          </p:cNvPr>
          <p:cNvSpPr txBox="1"/>
          <p:nvPr/>
        </p:nvSpPr>
        <p:spPr>
          <a:xfrm>
            <a:off x="1316736" y="1362456"/>
            <a:ext cx="10040112" cy="52954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marR="0" lvl="0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Local Match reviews payment requests (invoices) with the agency and makes recommendations as necessary</a:t>
            </a: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VI" sz="14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marR="0" lvl="0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Local Match directs the agency to complete the payment package for submission to the GAR, </a:t>
            </a:r>
            <a:r>
              <a:rPr lang="en-US" sz="1400" u="sng" dirty="0">
                <a:solidFill>
                  <a:srgbClr val="467886"/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payments@usvipfa.com</a:t>
            </a:r>
            <a:r>
              <a:rPr lang="en-US" sz="1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for certification</a:t>
            </a: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VI" sz="14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marR="0" lvl="0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Payment is routed to Finance Accounts Payable (AP) for upload to </a:t>
            </a:r>
            <a:r>
              <a:rPr lang="en-US" sz="14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GrantsPro</a:t>
            </a:r>
            <a:r>
              <a:rPr lang="en-US" sz="1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(1 day)</a:t>
            </a: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VI" sz="14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marR="0" lvl="0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Routes to Infrastructure for payment request form approval by IDRS and ISM and completion of program staff payment checklist and approval by ISM (2 days, )</a:t>
            </a: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VI" sz="14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marR="0" lvl="0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Routed to DR Accounting for review (15 days)</a:t>
            </a: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VI" sz="14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marR="0" lvl="0" indent="-28575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Funds are Released by HUD to CDBG‐DR Bank Account</a:t>
            </a:r>
            <a:endParaRPr lang="en-VI" sz="14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200150" marR="0" lvl="2" indent="-28575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Payment &lt; $5 million (3-5 days)</a:t>
            </a:r>
            <a:endParaRPr lang="en-VI" sz="14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1200150" marR="0" lvl="2" indent="-285750">
              <a:lnSpc>
                <a:spcPct val="105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Payment &gt;$5 million (7 days to unknown)</a:t>
            </a:r>
          </a:p>
          <a:p>
            <a:pPr marR="0" lvl="2">
              <a:lnSpc>
                <a:spcPct val="105000"/>
              </a:lnSpc>
              <a:spcBef>
                <a:spcPts val="0"/>
              </a:spcBef>
              <a:spcAft>
                <a:spcPts val="0"/>
              </a:spcAft>
            </a:pPr>
            <a:endParaRPr lang="en-VI" sz="14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marR="0" lvl="0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Record Receipt of Funds (1 day)</a:t>
            </a: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VI" sz="14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marR="0" lvl="0" indent="-28575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Check / Wire Processes (1 day)</a:t>
            </a:r>
          </a:p>
          <a:p>
            <a:pPr marR="0" lvl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VI" sz="14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marR="0" lvl="0" indent="-28575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US" sz="14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Payment Released to Vendor/Contractor/subrecipient (1 day)</a:t>
            </a:r>
            <a:endParaRPr lang="en-VI" sz="14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en-VI" dirty="0"/>
          </a:p>
        </p:txBody>
      </p:sp>
    </p:spTree>
    <p:extLst>
      <p:ext uri="{BB962C8B-B14F-4D97-AF65-F5344CB8AC3E}">
        <p14:creationId xmlns:p14="http://schemas.microsoft.com/office/powerpoint/2010/main" val="9452351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FBE12A7-4CC1-BC70-30E5-FD7FCB65EF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5435108"/>
              </p:ext>
            </p:extLst>
          </p:nvPr>
        </p:nvGraphicFramePr>
        <p:xfrm>
          <a:off x="1039013" y="948581"/>
          <a:ext cx="10113974" cy="496083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02574">
                  <a:extLst>
                    <a:ext uri="{9D8B030D-6E8A-4147-A177-3AD203B41FA5}">
                      <a16:colId xmlns:a16="http://schemas.microsoft.com/office/drawing/2014/main" val="2890572276"/>
                    </a:ext>
                  </a:extLst>
                </a:gridCol>
                <a:gridCol w="1028249">
                  <a:extLst>
                    <a:ext uri="{9D8B030D-6E8A-4147-A177-3AD203B41FA5}">
                      <a16:colId xmlns:a16="http://schemas.microsoft.com/office/drawing/2014/main" val="2194021781"/>
                    </a:ext>
                  </a:extLst>
                </a:gridCol>
                <a:gridCol w="1213191">
                  <a:extLst>
                    <a:ext uri="{9D8B030D-6E8A-4147-A177-3AD203B41FA5}">
                      <a16:colId xmlns:a16="http://schemas.microsoft.com/office/drawing/2014/main" val="219666409"/>
                    </a:ext>
                  </a:extLst>
                </a:gridCol>
                <a:gridCol w="1313874">
                  <a:extLst>
                    <a:ext uri="{9D8B030D-6E8A-4147-A177-3AD203B41FA5}">
                      <a16:colId xmlns:a16="http://schemas.microsoft.com/office/drawing/2014/main" val="2548224977"/>
                    </a:ext>
                  </a:extLst>
                </a:gridCol>
                <a:gridCol w="1415271">
                  <a:extLst>
                    <a:ext uri="{9D8B030D-6E8A-4147-A177-3AD203B41FA5}">
                      <a16:colId xmlns:a16="http://schemas.microsoft.com/office/drawing/2014/main" val="1902880935"/>
                    </a:ext>
                  </a:extLst>
                </a:gridCol>
                <a:gridCol w="1545230">
                  <a:extLst>
                    <a:ext uri="{9D8B030D-6E8A-4147-A177-3AD203B41FA5}">
                      <a16:colId xmlns:a16="http://schemas.microsoft.com/office/drawing/2014/main" val="3199663346"/>
                    </a:ext>
                  </a:extLst>
                </a:gridCol>
                <a:gridCol w="1485250">
                  <a:extLst>
                    <a:ext uri="{9D8B030D-6E8A-4147-A177-3AD203B41FA5}">
                      <a16:colId xmlns:a16="http://schemas.microsoft.com/office/drawing/2014/main" val="1533318242"/>
                    </a:ext>
                  </a:extLst>
                </a:gridCol>
                <a:gridCol w="1210335">
                  <a:extLst>
                    <a:ext uri="{9D8B030D-6E8A-4147-A177-3AD203B41FA5}">
                      <a16:colId xmlns:a16="http://schemas.microsoft.com/office/drawing/2014/main" val="3606867016"/>
                    </a:ext>
                  </a:extLst>
                </a:gridCol>
              </a:tblGrid>
              <a:tr h="380141">
                <a:tc gridSpan="8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VI" sz="1700" kern="100" dirty="0">
                          <a:effectLst/>
                        </a:rPr>
                        <a:t>Local Match Program Application &amp; Payment Process Map</a:t>
                      </a:r>
                      <a:endParaRPr lang="en-VI" sz="13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3580" marR="93580" marT="46790" marB="46790"/>
                </a:tc>
                <a:tc hMerge="1">
                  <a:txBody>
                    <a:bodyPr/>
                    <a:lstStyle/>
                    <a:p>
                      <a:endParaRPr lang="en-V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V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V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V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V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VI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V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4397388"/>
                  </a:ext>
                </a:extLst>
              </a:tr>
              <a:tr h="3737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VI" sz="1100" kern="100">
                          <a:effectLst/>
                        </a:rPr>
                        <a:t>Application Phase</a:t>
                      </a:r>
                      <a:endParaRPr lang="en-VI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087" marR="770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VI" sz="1100" b="1" u="sng" kern="100" dirty="0">
                          <a:effectLst/>
                        </a:rPr>
                        <a:t>Step 1</a:t>
                      </a:r>
                      <a:endParaRPr lang="en-VI" sz="13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087" marR="770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VI" sz="1100" b="1" u="sng" kern="100">
                          <a:effectLst/>
                        </a:rPr>
                        <a:t>Step 2</a:t>
                      </a:r>
                      <a:endParaRPr lang="en-VI" sz="1300" b="1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087" marR="770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VI" sz="1100" b="1" u="sng" kern="100">
                          <a:effectLst/>
                        </a:rPr>
                        <a:t>Step 3</a:t>
                      </a:r>
                      <a:endParaRPr lang="en-VI" sz="1300" b="1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087" marR="770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VI" sz="1100" b="1" u="sng" kern="100">
                          <a:effectLst/>
                        </a:rPr>
                        <a:t>Step 4</a:t>
                      </a:r>
                      <a:endParaRPr lang="en-VI" sz="1300" b="1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087" marR="770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VI" sz="1100" b="1" u="sng" kern="100">
                          <a:effectLst/>
                        </a:rPr>
                        <a:t>Step 5</a:t>
                      </a:r>
                      <a:endParaRPr lang="en-VI" sz="1300" b="1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087" marR="770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VI" sz="1100" b="1" u="sng" kern="100">
                          <a:effectLst/>
                        </a:rPr>
                        <a:t>Step 6</a:t>
                      </a:r>
                      <a:endParaRPr lang="en-VI" sz="1300" b="1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087" marR="770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VI" sz="1100" b="1" u="sng" kern="100" dirty="0">
                          <a:effectLst/>
                        </a:rPr>
                        <a:t>Advanced to Payment phase</a:t>
                      </a:r>
                      <a:endParaRPr lang="en-VI" sz="13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087" marR="77087" marT="0" marB="0"/>
                </a:tc>
                <a:extLst>
                  <a:ext uri="{0D108BD9-81ED-4DB2-BD59-A6C34878D82A}">
                    <a16:rowId xmlns:a16="http://schemas.microsoft.com/office/drawing/2014/main" val="3039399394"/>
                  </a:ext>
                </a:extLst>
              </a:tr>
              <a:tr h="163453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VI" sz="1100" kern="100">
                          <a:effectLst/>
                        </a:rPr>
                        <a:t> </a:t>
                      </a:r>
                      <a:endParaRPr lang="en-VI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087" marR="770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VI" sz="1100" kern="100">
                          <a:effectLst/>
                        </a:rPr>
                        <a:t>Subrecipient prepares an application to submit to ODR</a:t>
                      </a:r>
                      <a:endParaRPr lang="en-VI" sz="1300" kern="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VI" sz="1100" kern="100">
                          <a:effectLst/>
                        </a:rPr>
                        <a:t> </a:t>
                      </a:r>
                      <a:endParaRPr lang="en-VI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087" marR="770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VI" sz="1100" kern="100">
                          <a:effectLst/>
                        </a:rPr>
                        <a:t>Subrecipient executes HUD Rider &amp; Application then submits to ODR for Signature</a:t>
                      </a:r>
                      <a:endParaRPr lang="en-VI" sz="1300" kern="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VI" sz="1100" kern="100">
                          <a:effectLst/>
                        </a:rPr>
                        <a:t> </a:t>
                      </a:r>
                      <a:endParaRPr lang="en-VI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087" marR="770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VI" sz="1100" kern="100">
                          <a:effectLst/>
                        </a:rPr>
                        <a:t>VIHFA Environmental Reviews application and gives clearance </a:t>
                      </a:r>
                      <a:endParaRPr lang="en-VI" sz="1300" kern="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VI" sz="1100" kern="100">
                          <a:effectLst/>
                        </a:rPr>
                        <a:t> </a:t>
                      </a:r>
                      <a:endParaRPr lang="en-VI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087" marR="770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VI" sz="1100" kern="100">
                          <a:effectLst/>
                        </a:rPr>
                        <a:t>Environmental Team prepares request for Release of Funds (RROF) for Ed’s signature</a:t>
                      </a:r>
                      <a:endParaRPr lang="en-VI" sz="1300" kern="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VI" sz="1100" kern="100">
                          <a:effectLst/>
                        </a:rPr>
                        <a:t> </a:t>
                      </a:r>
                      <a:endParaRPr lang="en-VI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087" marR="770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VI" sz="1100" kern="100">
                          <a:effectLst/>
                        </a:rPr>
                        <a:t>VIHFA Environmental Team send RROF to ODR Infrastructure and Instructure submits RROF to ODR/GAR for signature</a:t>
                      </a:r>
                      <a:endParaRPr lang="en-VI" sz="1300" kern="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VI" sz="1100" kern="100">
                          <a:effectLst/>
                        </a:rPr>
                        <a:t> </a:t>
                      </a:r>
                      <a:endParaRPr lang="en-VI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087" marR="770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VI" sz="1100" kern="100">
                          <a:effectLst/>
                        </a:rPr>
                        <a:t>RROF is returned to VIHFA Environmental to submit to HUD for approval. HUD executes authorization to use grant funds (AUGF)</a:t>
                      </a:r>
                      <a:endParaRPr lang="en-VI" sz="1300" kern="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VI" sz="1100" kern="100">
                          <a:effectLst/>
                        </a:rPr>
                        <a:t> </a:t>
                      </a:r>
                      <a:endParaRPr lang="en-VI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087" marR="770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VI" sz="1100" kern="100">
                          <a:effectLst/>
                        </a:rPr>
                        <a:t> </a:t>
                      </a:r>
                      <a:endParaRPr lang="en-VI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087" marR="77087" marT="0" marB="0"/>
                </a:tc>
                <a:extLst>
                  <a:ext uri="{0D108BD9-81ED-4DB2-BD59-A6C34878D82A}">
                    <a16:rowId xmlns:a16="http://schemas.microsoft.com/office/drawing/2014/main" val="940373812"/>
                  </a:ext>
                </a:extLst>
              </a:tr>
              <a:tr h="1833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VI" sz="1100" kern="100">
                          <a:effectLst/>
                        </a:rPr>
                        <a:t> </a:t>
                      </a:r>
                      <a:endParaRPr lang="en-VI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087" marR="770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VI" sz="1100" kern="100">
                          <a:effectLst/>
                        </a:rPr>
                        <a:t> </a:t>
                      </a:r>
                      <a:endParaRPr lang="en-VI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087" marR="770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VI" sz="1100" kern="100">
                          <a:effectLst/>
                        </a:rPr>
                        <a:t> </a:t>
                      </a:r>
                      <a:endParaRPr lang="en-VI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087" marR="770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VI" sz="1100" kern="100">
                          <a:effectLst/>
                        </a:rPr>
                        <a:t> </a:t>
                      </a:r>
                      <a:endParaRPr lang="en-VI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087" marR="770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VI" sz="1100" kern="100">
                          <a:effectLst/>
                        </a:rPr>
                        <a:t> </a:t>
                      </a:r>
                      <a:endParaRPr lang="en-VI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087" marR="770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VI" sz="1100" kern="100">
                          <a:effectLst/>
                        </a:rPr>
                        <a:t> </a:t>
                      </a:r>
                      <a:endParaRPr lang="en-VI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087" marR="770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VI" sz="1100" kern="100">
                          <a:effectLst/>
                        </a:rPr>
                        <a:t> </a:t>
                      </a:r>
                      <a:endParaRPr lang="en-VI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087" marR="770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VI" sz="1100" kern="100">
                          <a:effectLst/>
                        </a:rPr>
                        <a:t> </a:t>
                      </a:r>
                      <a:endParaRPr lang="en-VI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087" marR="77087" marT="0" marB="0"/>
                </a:tc>
                <a:extLst>
                  <a:ext uri="{0D108BD9-81ED-4DB2-BD59-A6C34878D82A}">
                    <a16:rowId xmlns:a16="http://schemas.microsoft.com/office/drawing/2014/main" val="2213906080"/>
                  </a:ext>
                </a:extLst>
              </a:tr>
              <a:tr h="3737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VI" sz="1100" kern="100">
                          <a:effectLst/>
                        </a:rPr>
                        <a:t>Payment Phase</a:t>
                      </a:r>
                      <a:endParaRPr lang="en-VI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087" marR="770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VI" sz="1100" b="1" u="sng" kern="100" dirty="0">
                          <a:effectLst/>
                        </a:rPr>
                        <a:t>Step 1</a:t>
                      </a:r>
                      <a:endParaRPr lang="en-VI" sz="13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087" marR="770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VI" sz="1100" b="1" u="sng" kern="100" dirty="0">
                          <a:effectLst/>
                        </a:rPr>
                        <a:t>Step 2</a:t>
                      </a:r>
                      <a:endParaRPr lang="en-VI" sz="13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087" marR="770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VI" sz="1100" b="1" u="sng" kern="100" dirty="0">
                          <a:effectLst/>
                        </a:rPr>
                        <a:t>Step 3</a:t>
                      </a:r>
                      <a:endParaRPr lang="en-VI" sz="13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087" marR="770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VI" sz="1100" b="1" u="sng" kern="100">
                          <a:effectLst/>
                        </a:rPr>
                        <a:t>Step 4</a:t>
                      </a:r>
                      <a:endParaRPr lang="en-VI" sz="1300" b="1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087" marR="770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VI" sz="1100" b="1" u="sng" kern="100" dirty="0">
                          <a:effectLst/>
                        </a:rPr>
                        <a:t>Step 5</a:t>
                      </a:r>
                      <a:endParaRPr lang="en-VI" sz="13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087" marR="770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VI" sz="1100" b="1" u="sng" kern="100" dirty="0">
                          <a:effectLst/>
                        </a:rPr>
                        <a:t>Step 6</a:t>
                      </a:r>
                      <a:endParaRPr lang="en-VI" sz="13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087" marR="770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VI" sz="1100" b="1" u="sng" kern="100" dirty="0">
                          <a:effectLst/>
                        </a:rPr>
                        <a:t>Step 7</a:t>
                      </a:r>
                      <a:endParaRPr lang="en-VI" sz="1300" b="1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087" marR="77087" marT="0" marB="0"/>
                </a:tc>
                <a:extLst>
                  <a:ext uri="{0D108BD9-81ED-4DB2-BD59-A6C34878D82A}">
                    <a16:rowId xmlns:a16="http://schemas.microsoft.com/office/drawing/2014/main" val="1187904945"/>
                  </a:ext>
                </a:extLst>
              </a:tr>
              <a:tr h="20152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VI" sz="1100" kern="100">
                          <a:effectLst/>
                        </a:rPr>
                        <a:t> </a:t>
                      </a:r>
                      <a:endParaRPr lang="en-VI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087" marR="770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VI" sz="1100" kern="100">
                          <a:effectLst/>
                        </a:rPr>
                        <a:t>Infrastructure reviews invoices with the agency. Infrastructure verifies and confirms the exact amount for payment </a:t>
                      </a:r>
                      <a:endParaRPr lang="en-VI" sz="1300" kern="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VI" sz="1100" kern="100">
                          <a:effectLst/>
                        </a:rPr>
                        <a:t> </a:t>
                      </a:r>
                      <a:endParaRPr lang="en-VI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087" marR="770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VI" sz="1100" kern="100">
                          <a:effectLst/>
                        </a:rPr>
                        <a:t>After completion of the payment package agency submits to GAR</a:t>
                      </a:r>
                      <a:endParaRPr lang="en-VI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087" marR="770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VI" sz="1100" kern="100">
                          <a:effectLst/>
                        </a:rPr>
                        <a:t>GAR forwards the request to DR draw request inbox complying with the Infrastructure DR specialist</a:t>
                      </a:r>
                      <a:endParaRPr lang="en-VI" sz="1300" kern="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VI" sz="1100" kern="100">
                          <a:effectLst/>
                        </a:rPr>
                        <a:t> </a:t>
                      </a:r>
                      <a:endParaRPr lang="en-VI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087" marR="770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VI" sz="1100" kern="100">
                          <a:effectLst/>
                        </a:rPr>
                        <a:t>Payment Request is routed to accounts payable for upload to EMGrantsPro and routed for infrastructure for approval</a:t>
                      </a:r>
                      <a:endParaRPr lang="en-VI" sz="1300" kern="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VI" sz="1100" kern="100">
                          <a:effectLst/>
                        </a:rPr>
                        <a:t> </a:t>
                      </a:r>
                      <a:endParaRPr lang="en-VI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087" marR="770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VI" sz="1100" kern="100">
                          <a:effectLst/>
                        </a:rPr>
                        <a:t>DR Accounting team conducts final review </a:t>
                      </a:r>
                      <a:endParaRPr lang="en-VI" sz="1300" kern="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VI" sz="1100" kern="100">
                          <a:effectLst/>
                        </a:rPr>
                        <a:t> </a:t>
                      </a:r>
                      <a:endParaRPr lang="en-VI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087" marR="770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VI" sz="1100" kern="100">
                          <a:effectLst/>
                        </a:rPr>
                        <a:t>Funds are release by HUD to CDBG-DR and records receipt of funds</a:t>
                      </a:r>
                      <a:endParaRPr lang="en-VI" sz="1300" kern="10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VI" sz="1100" kern="100">
                          <a:effectLst/>
                        </a:rPr>
                        <a:t> </a:t>
                      </a:r>
                      <a:endParaRPr lang="en-VI" sz="13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087" marR="77087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VI" sz="1100" kern="100" dirty="0">
                          <a:effectLst/>
                        </a:rPr>
                        <a:t>Payment is processed and released to vendor/ contractor/ Subrecipient</a:t>
                      </a:r>
                      <a:endParaRPr lang="en-VI" sz="1300" kern="1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VI" sz="1100" kern="100" dirty="0">
                          <a:effectLst/>
                        </a:rPr>
                        <a:t> </a:t>
                      </a:r>
                      <a:endParaRPr lang="en-VI" sz="13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7087" marR="77087" marT="0" marB="0"/>
                </a:tc>
                <a:extLst>
                  <a:ext uri="{0D108BD9-81ED-4DB2-BD59-A6C34878D82A}">
                    <a16:rowId xmlns:a16="http://schemas.microsoft.com/office/drawing/2014/main" val="12958928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17846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E44053F-1049-541A-4E28-62AF0843122E}"/>
              </a:ext>
            </a:extLst>
          </p:cNvPr>
          <p:cNvSpPr txBox="1"/>
          <p:nvPr/>
        </p:nvSpPr>
        <p:spPr>
          <a:xfrm>
            <a:off x="768096" y="192024"/>
            <a:ext cx="1068019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/>
              <a:t>Local Match Supporting Documents </a:t>
            </a:r>
          </a:p>
          <a:p>
            <a:pPr algn="ctr"/>
            <a:r>
              <a:rPr lang="en-US" sz="2400" b="1" dirty="0"/>
              <a:t>with Application &amp; Payment Request</a:t>
            </a:r>
            <a:endParaRPr lang="en-VI" sz="2400" b="1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412B3BE-AFCA-2AE1-2AFD-EBFA43455289}"/>
              </a:ext>
            </a:extLst>
          </p:cNvPr>
          <p:cNvSpPr txBox="1"/>
          <p:nvPr/>
        </p:nvSpPr>
        <p:spPr>
          <a:xfrm>
            <a:off x="804672" y="1207008"/>
            <a:ext cx="2514600" cy="8802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Submit with Application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VI" sz="1050" b="1" i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en-VI" sz="1050" b="1" i="1" u="sng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Important</a:t>
            </a:r>
            <a:r>
              <a:rPr lang="en-VI" sz="1050" b="1" i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: updated documents, amended contracts</a:t>
            </a:r>
            <a:r>
              <a:rPr lang="en-US" sz="1050" b="1" i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en-VI" sz="1050" b="1" i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policies, etc. must be submitted continuously, as necessary)</a:t>
            </a:r>
            <a:endParaRPr lang="en-VI" sz="105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008651E-E466-592E-A6AC-71443788A16A}"/>
              </a:ext>
            </a:extLst>
          </p:cNvPr>
          <p:cNvSpPr txBox="1"/>
          <p:nvPr/>
        </p:nvSpPr>
        <p:spPr>
          <a:xfrm>
            <a:off x="712437" y="1989011"/>
            <a:ext cx="3072384" cy="4406334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marL="171450" lvl="0" indent="-1714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VI" sz="105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Procurement Policy</a:t>
            </a:r>
            <a:r>
              <a:rPr lang="en-US" sz="105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BP or RFP</a:t>
            </a:r>
            <a:endParaRPr lang="en-VI" sz="105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lvl="0" indent="-1714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VI" sz="10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Executed Contract </a:t>
            </a:r>
            <a:r>
              <a:rPr lang="en-US" sz="10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After AUGF and NTP</a:t>
            </a:r>
            <a:endParaRPr lang="en-VI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lvl="0" indent="-1714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VI" sz="10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Amended Contract </a:t>
            </a:r>
            <a:r>
              <a:rPr lang="en-US" sz="10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After NTP</a:t>
            </a:r>
            <a:endParaRPr lang="en-VI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lvl="0" indent="-1714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VI" sz="105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Conflict of Interest Policy </a:t>
            </a:r>
            <a:r>
              <a:rPr lang="en-US" sz="105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BP of RFP</a:t>
            </a:r>
            <a:endParaRPr lang="en-VI" sz="105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lvl="0" indent="-1714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VI" sz="105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Duplication of Benefits </a:t>
            </a:r>
            <a:r>
              <a:rPr lang="en-US" sz="105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BP</a:t>
            </a:r>
            <a:endParaRPr lang="en-VI" sz="105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lvl="0" indent="-1714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VI" sz="10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Independent Cost Estimate </a:t>
            </a:r>
            <a:r>
              <a:rPr lang="en-US" sz="10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After Procure</a:t>
            </a:r>
            <a:endParaRPr lang="en-VI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lvl="0" indent="-1714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VI" sz="10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RFP/RFQ Bid Documents </a:t>
            </a:r>
            <a:endParaRPr lang="en-VI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lvl="0" indent="-1714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VI" sz="10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Advertisement/Solicitation </a:t>
            </a:r>
            <a:endParaRPr lang="en-VI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lvl="0" indent="-1714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VI" sz="10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Bid Response Evaluation </a:t>
            </a:r>
            <a:endParaRPr lang="en-VI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lvl="0" indent="-1714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VI" sz="10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Justification Letter </a:t>
            </a:r>
            <a:r>
              <a:rPr lang="en-VI" sz="105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(If Necessary)</a:t>
            </a:r>
            <a:endParaRPr lang="en-VI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lvl="0" indent="-1714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VI" sz="10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Cost Reasonableness </a:t>
            </a:r>
            <a:endParaRPr lang="en-VI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lvl="0" indent="-1714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VI" sz="10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Debarment Check </a:t>
            </a:r>
            <a:endParaRPr lang="en-VI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lvl="0" indent="-1714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VI" sz="10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Notice to Proceed</a:t>
            </a:r>
            <a:r>
              <a:rPr lang="en-VI" sz="105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(Document)</a:t>
            </a:r>
            <a:endParaRPr lang="en-VI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lvl="0" indent="-1714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VI" sz="105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HUD Rider </a:t>
            </a:r>
            <a:r>
              <a:rPr lang="en-VI" sz="1050" b="1" i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(Initialled)</a:t>
            </a:r>
            <a:endParaRPr lang="en-VI" sz="105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lvl="0" indent="-1714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VI" sz="105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FEMA Environmental Record</a:t>
            </a:r>
            <a:endParaRPr lang="en-VI" sz="105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lvl="0" indent="-1714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VI" sz="105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FEMA Project Worksheet</a:t>
            </a:r>
            <a:endParaRPr lang="en-VI" sz="105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lvl="0" indent="-1714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VI" sz="10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Section 3 / Davis Bacon </a:t>
            </a:r>
            <a:r>
              <a:rPr lang="en-VI" sz="1050" b="1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(Certified Payrolls)</a:t>
            </a:r>
            <a:endParaRPr lang="en-US" sz="105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71450" lvl="0" indent="-1714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VI" sz="10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Photos</a:t>
            </a:r>
            <a:endParaRPr lang="en-VI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lvl="0" indent="-1714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VI" sz="105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Activity Beneficiary Form </a:t>
            </a:r>
            <a:endParaRPr lang="en-US" sz="105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171450" lvl="0" indent="-1714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US" sz="105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National Objective (LMI, UN)</a:t>
            </a:r>
            <a:endParaRPr lang="en-VI" sz="105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lvl="0" indent="-1714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VI" sz="105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Activity Beneficiary Maps</a:t>
            </a:r>
            <a:endParaRPr lang="en-VI" sz="105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lvl="0" indent="-1714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VI" sz="10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Photos</a:t>
            </a:r>
            <a:endParaRPr lang="en-VI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lvl="0" indent="-1714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VI" sz="105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Delegation of Authority </a:t>
            </a:r>
            <a:endParaRPr lang="en-VI" sz="1050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lvl="0" indent="-1714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VI" sz="10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W9 Form </a:t>
            </a:r>
            <a:endParaRPr lang="en-VI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lvl="0" indent="-1714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VI" sz="105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SAMs.gov document</a:t>
            </a:r>
            <a:endParaRPr lang="en-VI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297735F-E63E-62F4-282E-C572E5470777}"/>
              </a:ext>
            </a:extLst>
          </p:cNvPr>
          <p:cNvSpPr txBox="1"/>
          <p:nvPr/>
        </p:nvSpPr>
        <p:spPr>
          <a:xfrm>
            <a:off x="3950208" y="1207008"/>
            <a:ext cx="3163824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VI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Submit With Payment Re</a:t>
            </a:r>
            <a:r>
              <a:rPr lang="en-US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z</a:t>
            </a:r>
            <a:r>
              <a:rPr lang="en-VI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quest </a:t>
            </a:r>
            <a:r>
              <a:rPr lang="en-VI" sz="1050" b="1" i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(all documents for Payment during the performance period must be provided)</a:t>
            </a:r>
            <a:endParaRPr lang="en-VI" sz="1050" i="1" dirty="0">
              <a:solidFill>
                <a:srgbClr val="FF0000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VI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4A59B76-3E21-7DA4-901F-E4B52D2E0873}"/>
              </a:ext>
            </a:extLst>
          </p:cNvPr>
          <p:cNvSpPr txBox="1"/>
          <p:nvPr/>
        </p:nvSpPr>
        <p:spPr>
          <a:xfrm>
            <a:off x="3950208" y="2124574"/>
            <a:ext cx="1874520" cy="22667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lvl="0" indent="-1714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VI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Vendor Set Up Form </a:t>
            </a:r>
            <a:endParaRPr lang="en-VI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lvl="0" indent="-1714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VI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Business License</a:t>
            </a:r>
            <a:endParaRPr lang="en-VI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lvl="0" indent="-1714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VI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Payment Cover Sheet</a:t>
            </a:r>
            <a:endParaRPr lang="en-VI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lvl="0" indent="-1714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VI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Payment Request Form </a:t>
            </a:r>
            <a:endParaRPr lang="en-VI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lvl="0" indent="-1714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VI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Payment Request detail table </a:t>
            </a:r>
            <a:endParaRPr lang="en-VI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lvl="0" indent="-1714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VI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Invoice listing </a:t>
            </a:r>
            <a:endParaRPr lang="en-VI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lvl="0" indent="-1714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VI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VITEMA Draw Documents</a:t>
            </a:r>
            <a:endParaRPr lang="en-VI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lvl="0" indent="-1714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VI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Memo to File</a:t>
            </a:r>
            <a:endParaRPr lang="en-VI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lvl="0" indent="-1714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VI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Cancelled Checks</a:t>
            </a:r>
            <a:endParaRPr lang="en-VI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28650" lvl="1" indent="-1714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VI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FEMA Checks </a:t>
            </a:r>
            <a:endParaRPr lang="en-VI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628650" lvl="1" indent="-1714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VI" sz="10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Agency Checks</a:t>
            </a:r>
            <a:endParaRPr lang="en-VI" sz="1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VI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34AF5A2-0CA8-1ED3-F19E-43B53ADD3862}"/>
              </a:ext>
            </a:extLst>
          </p:cNvPr>
          <p:cNvSpPr txBox="1"/>
          <p:nvPr/>
        </p:nvSpPr>
        <p:spPr>
          <a:xfrm>
            <a:off x="7653528" y="1204465"/>
            <a:ext cx="35112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Period </a:t>
            </a:r>
          </a:p>
          <a:p>
            <a:r>
              <a:rPr lang="en-US" b="1" dirty="0"/>
              <a:t>of Performance</a:t>
            </a:r>
            <a:endParaRPr lang="en-VI" b="1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6712E08-982C-E981-3800-F5F5948465D7}"/>
              </a:ext>
            </a:extLst>
          </p:cNvPr>
          <p:cNvSpPr txBox="1"/>
          <p:nvPr/>
        </p:nvSpPr>
        <p:spPr>
          <a:xfrm>
            <a:off x="7653528" y="2176504"/>
            <a:ext cx="3383280" cy="22006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lvl="0" indent="-1714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VI" sz="105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Section 3 Work Hours (at construction start)</a:t>
            </a:r>
            <a:endParaRPr lang="en-VI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lvl="0" indent="-1714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VI" sz="105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Davis Bacon weekly payrolls (at construction start)</a:t>
            </a:r>
            <a:endParaRPr lang="en-VI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lvl="0" indent="-1714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VI" sz="105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Business License</a:t>
            </a:r>
            <a:endParaRPr lang="en-VI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lvl="0" indent="-1714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VI" sz="105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Invoices </a:t>
            </a:r>
            <a:endParaRPr lang="en-VI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lvl="0" indent="-1714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VI" sz="105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Bill of lad</a:t>
            </a:r>
            <a:r>
              <a:rPr lang="en-US" sz="1050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ing</a:t>
            </a:r>
            <a:r>
              <a:rPr lang="en-VI" sz="105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 (material contractors only)</a:t>
            </a:r>
            <a:endParaRPr lang="en-VI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lvl="0" indent="-1714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VI" sz="105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Timesheets (if applicable)</a:t>
            </a:r>
            <a:endParaRPr lang="en-VI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lvl="0" indent="-1714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VI" sz="105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Contract Amendments </a:t>
            </a:r>
            <a:endParaRPr lang="en-VI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lvl="0" indent="-1714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VI" sz="105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Change Orders</a:t>
            </a:r>
            <a:endParaRPr lang="en-VI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lvl="0" indent="-171450">
              <a:lnSpc>
                <a:spcPct val="107000"/>
              </a:lnSpc>
              <a:buFont typeface="Arial" panose="020B0604020202020204" pitchFamily="34" charset="0"/>
              <a:buChar char="•"/>
            </a:pPr>
            <a:r>
              <a:rPr lang="en-VI" sz="105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Governing Board Approval</a:t>
            </a:r>
            <a:endParaRPr lang="en-VI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71450" lvl="0" indent="-171450">
              <a:lnSpc>
                <a:spcPct val="107000"/>
              </a:lnSpc>
              <a:spcAft>
                <a:spcPts val="800"/>
              </a:spcAft>
              <a:buFont typeface="Arial" panose="020B0604020202020204" pitchFamily="34" charset="0"/>
              <a:buChar char="•"/>
            </a:pPr>
            <a:r>
              <a:rPr lang="en-VI" sz="105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Proof of payment</a:t>
            </a:r>
            <a:endParaRPr lang="en-VI" sz="105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VI" dirty="0"/>
          </a:p>
        </p:txBody>
      </p:sp>
    </p:spTree>
    <p:extLst>
      <p:ext uri="{BB962C8B-B14F-4D97-AF65-F5344CB8AC3E}">
        <p14:creationId xmlns:p14="http://schemas.microsoft.com/office/powerpoint/2010/main" val="5111118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ED944DD-0F2D-023D-E78D-351B64749867}"/>
              </a:ext>
            </a:extLst>
          </p:cNvPr>
          <p:cNvSpPr txBox="1"/>
          <p:nvPr/>
        </p:nvSpPr>
        <p:spPr>
          <a:xfrm>
            <a:off x="2218944" y="987552"/>
            <a:ext cx="7754112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chemeClr val="accent1">
                    <a:lumMod val="75000"/>
                  </a:schemeClr>
                </a:solidFill>
              </a:rPr>
              <a:t>Thank You!</a:t>
            </a:r>
          </a:p>
          <a:p>
            <a:pPr algn="ctr"/>
            <a:r>
              <a:rPr lang="en-US" sz="4800" b="1" dirty="0">
                <a:solidFill>
                  <a:schemeClr val="accent1">
                    <a:lumMod val="75000"/>
                  </a:schemeClr>
                </a:solidFill>
              </a:rPr>
              <a:t>Contact Us at </a:t>
            </a:r>
            <a:r>
              <a:rPr lang="en-VI" sz="4800" b="1" dirty="0">
                <a:solidFill>
                  <a:schemeClr val="accent1">
                    <a:lumMod val="75000"/>
                  </a:schemeClr>
                </a:solidFill>
                <a:effectLst/>
                <a:latin typeface="Aptos" panose="020B0004020202020204" pitchFamily="34" charset="0"/>
                <a:ea typeface="Aptos" panose="020B0004020202020204" pitchFamily="34" charset="0"/>
                <a:cs typeface="Aptos" panose="020B0004020202020204" pitchFamily="34" charset="0"/>
              </a:rPr>
              <a:t>(340) 777-4432 </a:t>
            </a:r>
            <a:endParaRPr lang="en-US" sz="4800" b="1" dirty="0">
              <a:solidFill>
                <a:schemeClr val="accent1">
                  <a:lumMod val="75000"/>
                </a:schemeClr>
              </a:solidFill>
              <a:effectLst/>
              <a:latin typeface="Aptos" panose="020B0004020202020204" pitchFamily="34" charset="0"/>
              <a:ea typeface="Aptos" panose="020B0004020202020204" pitchFamily="34" charset="0"/>
              <a:cs typeface="Aptos" panose="020B0004020202020204" pitchFamily="34" charset="0"/>
            </a:endParaRPr>
          </a:p>
          <a:p>
            <a:pPr algn="ctr"/>
            <a:endParaRPr lang="en-US" sz="4800" b="1" dirty="0">
              <a:solidFill>
                <a:schemeClr val="accent1">
                  <a:lumMod val="75000"/>
                </a:schemeClr>
              </a:solidFill>
              <a:latin typeface="Aptos" panose="020B0004020202020204" pitchFamily="34" charset="0"/>
            </a:endParaRPr>
          </a:p>
          <a:p>
            <a:pPr algn="ctr"/>
            <a:endParaRPr lang="en-US" sz="4800" b="1" dirty="0">
              <a:solidFill>
                <a:schemeClr val="accent1">
                  <a:lumMod val="75000"/>
                </a:schemeClr>
              </a:solidFill>
              <a:latin typeface="Aptos" panose="020B0004020202020204" pitchFamily="34" charset="0"/>
            </a:endParaRPr>
          </a:p>
          <a:p>
            <a:pPr algn="ctr"/>
            <a:endParaRPr lang="en-US" sz="4800" b="1" dirty="0">
              <a:solidFill>
                <a:schemeClr val="accent1">
                  <a:lumMod val="75000"/>
                </a:schemeClr>
              </a:solidFill>
              <a:latin typeface="Aptos" panose="020B0004020202020204" pitchFamily="34" charset="0"/>
            </a:endParaRPr>
          </a:p>
          <a:p>
            <a:pPr algn="ctr"/>
            <a:r>
              <a:rPr lang="en-US" sz="4800" b="1" dirty="0">
                <a:solidFill>
                  <a:schemeClr val="accent1">
                    <a:lumMod val="75000"/>
                  </a:schemeClr>
                </a:solidFill>
                <a:latin typeface="Aptos" panose="020B0004020202020204" pitchFamily="34" charset="0"/>
              </a:rPr>
              <a:t>Let’s Talk More</a:t>
            </a:r>
            <a:endParaRPr lang="en-US" sz="4800" b="1" dirty="0">
              <a:solidFill>
                <a:schemeClr val="accent1">
                  <a:lumMod val="75000"/>
                </a:schemeClr>
              </a:solidFill>
            </a:endParaRPr>
          </a:p>
          <a:p>
            <a:endParaRPr lang="en-VI" dirty="0"/>
          </a:p>
        </p:txBody>
      </p:sp>
      <p:pic>
        <p:nvPicPr>
          <p:cNvPr id="3" name="Picture 2" descr="A logo of a disaster recovery company&#10;&#10;AI-generated content may be incorrect.">
            <a:extLst>
              <a:ext uri="{FF2B5EF4-FFF2-40B4-BE49-F238E27FC236}">
                <a16:creationId xmlns:a16="http://schemas.microsoft.com/office/drawing/2014/main" id="{90B96011-3AA1-A93D-C37B-A0856E5BBC6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0304" y="2642906"/>
            <a:ext cx="2011391" cy="2011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9347379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igrationWizId xmlns="c8f9fff7-7402-43c7-9991-62a3a7156782" xsi:nil="true"/>
    <TaxCatchAll xmlns="c44d42b9-2b8a-4fdf-841a-c9ff2edc868a" xsi:nil="true"/>
    <MigrationWizIdVersion xmlns="c8f9fff7-7402-43c7-9991-62a3a7156782" xsi:nil="true"/>
    <MigrationWizIdPermissions xmlns="c8f9fff7-7402-43c7-9991-62a3a7156782" xsi:nil="true"/>
    <lcf76f155ced4ddcb4097134ff3c332f xmlns="c8f9fff7-7402-43c7-9991-62a3a7156782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C81B83BA2EDD844A187C54AE133C326" ma:contentTypeVersion="18" ma:contentTypeDescription="Create a new document." ma:contentTypeScope="" ma:versionID="18aed127b84dc8b662c74d4424bfc47a">
  <xsd:schema xmlns:xsd="http://www.w3.org/2001/XMLSchema" xmlns:xs="http://www.w3.org/2001/XMLSchema" xmlns:p="http://schemas.microsoft.com/office/2006/metadata/properties" xmlns:ns2="c8f9fff7-7402-43c7-9991-62a3a7156782" xmlns:ns3="c44d42b9-2b8a-4fdf-841a-c9ff2edc868a" targetNamespace="http://schemas.microsoft.com/office/2006/metadata/properties" ma:root="true" ma:fieldsID="398103176ad23ec7beecbcd4a018d584" ns2:_="" ns3:_="">
    <xsd:import namespace="c8f9fff7-7402-43c7-9991-62a3a7156782"/>
    <xsd:import namespace="c44d42b9-2b8a-4fdf-841a-c9ff2edc868a"/>
    <xsd:element name="properties">
      <xsd:complexType>
        <xsd:sequence>
          <xsd:element name="documentManagement">
            <xsd:complexType>
              <xsd:all>
                <xsd:element ref="ns2:MigrationWizId" minOccurs="0"/>
                <xsd:element ref="ns2:MigrationWizIdPermissions" minOccurs="0"/>
                <xsd:element ref="ns2:MigrationWizIdVersion" minOccurs="0"/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GeneratedMetadata0" minOccurs="0"/>
                <xsd:element ref="ns2:MediaUserMetadata0" minOccurs="0"/>
                <xsd:element ref="ns2:MediaServiceSearchPropertie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f9fff7-7402-43c7-9991-62a3a7156782" elementFormDefault="qualified">
    <xsd:import namespace="http://schemas.microsoft.com/office/2006/documentManagement/types"/>
    <xsd:import namespace="http://schemas.microsoft.com/office/infopath/2007/PartnerControls"/>
    <xsd:element name="MigrationWizId" ma:index="8" nillable="true" ma:displayName="MigrationWizId" ma:internalName="MigrationWizId">
      <xsd:simpleType>
        <xsd:restriction base="dms:Text"/>
      </xsd:simpleType>
    </xsd:element>
    <xsd:element name="MigrationWizIdPermissions" ma:index="9" nillable="true" ma:displayName="MigrationWizIdPermissions" ma:internalName="MigrationWizIdPermissions">
      <xsd:simpleType>
        <xsd:restriction base="dms:Text"/>
      </xsd:simpleType>
    </xsd:element>
    <xsd:element name="MigrationWizIdVersion" ma:index="10" nillable="true" ma:displayName="MigrationWizIdVersion" ma:internalName="MigrationWizIdVersion">
      <xsd:simpleType>
        <xsd:restriction base="dms:Text"/>
      </xsd:simple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GeneratedMetadata0" ma:index="14" nillable="true" ma:displayName="Media Generated Metadata" ma:hidden="true" ma:internalName="MediaGeneratedMetadata0" ma:readOnly="true">
      <xsd:simpleType>
        <xsd:restriction base="dms:Text">
          <xsd:maxLength value="255"/>
        </xsd:restriction>
      </xsd:simpleType>
    </xsd:element>
    <xsd:element name="MediaUserMetadata0" ma:index="15" nillable="true" ma:displayName="Media User Metadata" ma:hidden="true" ma:internalName="MediaUserMetadata0" ma:readOnly="true">
      <xsd:simpleType>
        <xsd:restriction base="dms:Text">
          <xsd:maxLength value="255"/>
        </xsd:restriction>
      </xsd:simpleType>
    </xsd:element>
    <xsd:element name="MediaServiceSearchProperties" ma:index="1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ac653db0-1296-4953-9d4c-94e330efbd2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5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4d42b9-2b8a-4fdf-841a-c9ff2edc868a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c369ac53-c2cd-430c-b54e-d9f114f16cbb}" ma:internalName="TaxCatchAll" ma:showField="CatchAllData" ma:web="c44d42b9-2b8a-4fdf-841a-c9ff2edc868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F86AE4C-F45A-459B-A028-37FE84581EF4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c44d42b9-2b8a-4fdf-841a-c9ff2edc868a"/>
    <ds:schemaRef ds:uri="http://www.w3.org/XML/1998/namespace"/>
    <ds:schemaRef ds:uri="http://schemas.openxmlformats.org/package/2006/metadata/core-properties"/>
    <ds:schemaRef ds:uri="c8f9fff7-7402-43c7-9991-62a3a7156782"/>
    <ds:schemaRef ds:uri="http://purl.org/dc/dcmitype/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9B43B933-B688-4A8E-BD79-1755D6F5F3D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3FF4C43-217F-4A52-B31B-9AEFAFE6125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8f9fff7-7402-43c7-9991-62a3a7156782"/>
    <ds:schemaRef ds:uri="c44d42b9-2b8a-4fdf-841a-c9ff2edc868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cd1f629b-0c34-403b-9567-c61c2d3d260f}" enabled="0" method="" siteId="{cd1f629b-0c34-403b-9567-c61c2d3d260f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1299</TotalTime>
  <Words>1220</Words>
  <Application>Microsoft Office PowerPoint</Application>
  <PresentationFormat>Widescreen</PresentationFormat>
  <Paragraphs>221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Aptos</vt:lpstr>
      <vt:lpstr>Arial</vt:lpstr>
      <vt:lpstr>Calibri</vt:lpstr>
      <vt:lpstr>Calibri Light</vt:lpstr>
      <vt:lpstr>Symbol</vt:lpstr>
      <vt:lpstr>Retrospect</vt:lpstr>
      <vt:lpstr>NON-FEDERAL MATCH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Rhymer Jr, Julio</dc:creator>
  <cp:lastModifiedBy>Leonard, Mario</cp:lastModifiedBy>
  <cp:revision>2</cp:revision>
  <dcterms:created xsi:type="dcterms:W3CDTF">2025-02-24T13:56:14Z</dcterms:created>
  <dcterms:modified xsi:type="dcterms:W3CDTF">2025-10-16T19:19:24Z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0x0101003C81B83BA2EDD844A187C54AE133C326</vt:lpwstr>
  </property>
  <property fmtid="{D5CDD505-2E9C-101B-9397-08002B2CF9AE}" pid="3" name="MediaServiceImageTags">
    <vt:lpwstr/>
  </property>
</Properties>
</file>